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8"/>
  </p:notesMasterIdLst>
  <p:handoutMasterIdLst>
    <p:handoutMasterId r:id="rId29"/>
  </p:handoutMasterIdLst>
  <p:sldIdLst>
    <p:sldId id="2022" r:id="rId2"/>
    <p:sldId id="1777" r:id="rId3"/>
    <p:sldId id="1998" r:id="rId4"/>
    <p:sldId id="1999" r:id="rId5"/>
    <p:sldId id="2000" r:id="rId6"/>
    <p:sldId id="2001" r:id="rId7"/>
    <p:sldId id="2002" r:id="rId8"/>
    <p:sldId id="2003" r:id="rId9"/>
    <p:sldId id="2004" r:id="rId10"/>
    <p:sldId id="2005" r:id="rId11"/>
    <p:sldId id="2006" r:id="rId12"/>
    <p:sldId id="2007" r:id="rId13"/>
    <p:sldId id="2008" r:id="rId14"/>
    <p:sldId id="2011" r:id="rId15"/>
    <p:sldId id="2009" r:id="rId16"/>
    <p:sldId id="2010" r:id="rId17"/>
    <p:sldId id="2012" r:id="rId18"/>
    <p:sldId id="2013" r:id="rId19"/>
    <p:sldId id="2014" r:id="rId20"/>
    <p:sldId id="2015" r:id="rId21"/>
    <p:sldId id="2016" r:id="rId22"/>
    <p:sldId id="2017" r:id="rId23"/>
    <p:sldId id="2018" r:id="rId24"/>
    <p:sldId id="2020" r:id="rId25"/>
    <p:sldId id="2019" r:id="rId26"/>
    <p:sldId id="2021" r:id="rId2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7FDFED"/>
    <a:srgbClr val="FFEDD6"/>
    <a:srgbClr val="FEFDD4"/>
    <a:srgbClr val="FFF6C5"/>
    <a:srgbClr val="FFF1B0"/>
    <a:srgbClr val="FFEBA8"/>
    <a:srgbClr val="EC3300"/>
    <a:srgbClr val="0E7AA9"/>
    <a:srgbClr val="8B6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00" autoAdjust="0"/>
    <p:restoredTop sz="88339" autoAdjust="0"/>
  </p:normalViewPr>
  <p:slideViewPr>
    <p:cSldViewPr>
      <p:cViewPr varScale="1">
        <p:scale>
          <a:sx n="129" d="100"/>
          <a:sy n="129" d="100"/>
        </p:scale>
        <p:origin x="192" y="1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3C50B-6054-455F-90D6-FB2A8A57E03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48D0B29-4241-4399-A6C3-41F5433E7A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Homework 9 or Project Milestone 1 are due Wednesday</a:t>
          </a:r>
        </a:p>
      </dgm:t>
    </dgm:pt>
    <dgm:pt modelId="{E47BFA79-C5A5-41FE-89B6-A7D442D1BADC}" type="parTrans" cxnId="{ABEAD8F4-F414-45F8-8BAB-04CF35453C17}">
      <dgm:prSet/>
      <dgm:spPr/>
      <dgm:t>
        <a:bodyPr/>
        <a:lstStyle/>
        <a:p>
          <a:endParaRPr lang="en-US"/>
        </a:p>
      </dgm:t>
    </dgm:pt>
    <dgm:pt modelId="{FF49A62F-09B9-4824-860D-A57C33BFD23C}" type="sibTrans" cxnId="{ABEAD8F4-F414-45F8-8BAB-04CF35453C17}">
      <dgm:prSet/>
      <dgm:spPr/>
      <dgm:t>
        <a:bodyPr/>
        <a:lstStyle/>
        <a:p>
          <a:endParaRPr lang="en-US"/>
        </a:p>
      </dgm:t>
    </dgm:pt>
    <dgm:pt modelId="{B9488D4D-20BC-A74B-B903-9FB5BDF932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 distributed data for HW9 for everyone who completed IRB training</a:t>
          </a:r>
        </a:p>
      </dgm:t>
    </dgm:pt>
    <dgm:pt modelId="{720C5DDC-1271-AF4F-83E8-354BCAC63B5F}" type="parTrans" cxnId="{2266DD79-1E29-8F4E-BF60-C012AB6576FB}">
      <dgm:prSet/>
      <dgm:spPr/>
      <dgm:t>
        <a:bodyPr/>
        <a:lstStyle/>
        <a:p>
          <a:endParaRPr lang="en-US"/>
        </a:p>
      </dgm:t>
    </dgm:pt>
    <dgm:pt modelId="{069051A6-1E4B-8445-A428-E887F06E8117}" type="sibTrans" cxnId="{2266DD79-1E29-8F4E-BF60-C012AB6576FB}">
      <dgm:prSet/>
      <dgm:spPr/>
      <dgm:t>
        <a:bodyPr/>
        <a:lstStyle/>
        <a:p>
          <a:endParaRPr lang="en-US"/>
        </a:p>
      </dgm:t>
    </dgm:pt>
    <dgm:pt modelId="{4834F1F5-4DCE-F841-9D16-1C5223A279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Quiz on Chapters 15&amp;16 is due tonight by 11:59pm.</a:t>
          </a:r>
        </a:p>
      </dgm:t>
    </dgm:pt>
    <dgm:pt modelId="{A065E035-F407-B741-A13E-6EFB5CFF6402}" type="parTrans" cxnId="{4EA20FD8-0CC2-5847-A36E-43B18780387E}">
      <dgm:prSet/>
      <dgm:spPr/>
      <dgm:t>
        <a:bodyPr/>
        <a:lstStyle/>
        <a:p>
          <a:endParaRPr lang="en-US"/>
        </a:p>
      </dgm:t>
    </dgm:pt>
    <dgm:pt modelId="{1C12AE86-F63C-F84A-B324-C986577A720C}" type="sibTrans" cxnId="{4EA20FD8-0CC2-5847-A36E-43B18780387E}">
      <dgm:prSet/>
      <dgm:spPr/>
      <dgm:t>
        <a:bodyPr/>
        <a:lstStyle/>
        <a:p>
          <a:endParaRPr lang="en-US"/>
        </a:p>
      </dgm:t>
    </dgm:pt>
    <dgm:pt modelId="{FA6F86CD-E4C6-45E4-86A1-A834C01437A2}" type="pres">
      <dgm:prSet presAssocID="{2583C50B-6054-455F-90D6-FB2A8A57E038}" presName="root" presStyleCnt="0">
        <dgm:presLayoutVars>
          <dgm:dir/>
          <dgm:resizeHandles val="exact"/>
        </dgm:presLayoutVars>
      </dgm:prSet>
      <dgm:spPr/>
    </dgm:pt>
    <dgm:pt modelId="{AB330A88-ACA2-4A4F-9ED7-9120950BCF0A}" type="pres">
      <dgm:prSet presAssocID="{4834F1F5-4DCE-F841-9D16-1C5223A279F2}" presName="compNode" presStyleCnt="0"/>
      <dgm:spPr/>
    </dgm:pt>
    <dgm:pt modelId="{8C06C4DA-D39A-0F4A-95EB-437191337F58}" type="pres">
      <dgm:prSet presAssocID="{4834F1F5-4DCE-F841-9D16-1C5223A279F2}" presName="iconBgRect" presStyleLbl="bgShp" presStyleIdx="0" presStyleCnt="3"/>
      <dgm:spPr/>
    </dgm:pt>
    <dgm:pt modelId="{243EF911-4B62-FC4F-AA42-827164F58DAE}" type="pres">
      <dgm:prSet presAssocID="{4834F1F5-4DCE-F841-9D16-1C5223A279F2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CD76090-A899-5B49-B719-BA92405931A4}" type="pres">
      <dgm:prSet presAssocID="{4834F1F5-4DCE-F841-9D16-1C5223A279F2}" presName="spaceRect" presStyleCnt="0"/>
      <dgm:spPr/>
    </dgm:pt>
    <dgm:pt modelId="{81B5FC69-07EB-0549-94D4-CE2254A70F10}" type="pres">
      <dgm:prSet presAssocID="{4834F1F5-4DCE-F841-9D16-1C5223A279F2}" presName="textRect" presStyleLbl="revTx" presStyleIdx="0" presStyleCnt="3">
        <dgm:presLayoutVars>
          <dgm:chMax val="1"/>
          <dgm:chPref val="1"/>
        </dgm:presLayoutVars>
      </dgm:prSet>
      <dgm:spPr/>
    </dgm:pt>
    <dgm:pt modelId="{0AD2E5BB-2B9C-D345-8DC2-6F50A77B1CF7}" type="pres">
      <dgm:prSet presAssocID="{1C12AE86-F63C-F84A-B324-C986577A720C}" presName="sibTrans" presStyleCnt="0"/>
      <dgm:spPr/>
    </dgm:pt>
    <dgm:pt modelId="{0C95F5D4-3CC5-4D8D-BD27-16C8D312ED26}" type="pres">
      <dgm:prSet presAssocID="{A48D0B29-4241-4399-A6C3-41F5433E7A67}" presName="compNode" presStyleCnt="0"/>
      <dgm:spPr/>
    </dgm:pt>
    <dgm:pt modelId="{BB7B20E3-0E3B-4E4B-9ECE-B8F32F334FBB}" type="pres">
      <dgm:prSet presAssocID="{A48D0B29-4241-4399-A6C3-41F5433E7A67}" presName="iconBgRect" presStyleLbl="bgShp" presStyleIdx="1" presStyleCnt="3"/>
      <dgm:spPr/>
    </dgm:pt>
    <dgm:pt modelId="{C08A7AEB-4C4D-480E-899D-C8D973B4E87F}" type="pres">
      <dgm:prSet presAssocID="{A48D0B29-4241-4399-A6C3-41F5433E7A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0983C55-7228-40AC-87AC-7847B9E628AA}" type="pres">
      <dgm:prSet presAssocID="{A48D0B29-4241-4399-A6C3-41F5433E7A67}" presName="spaceRect" presStyleCnt="0"/>
      <dgm:spPr/>
    </dgm:pt>
    <dgm:pt modelId="{2CB5AC62-5A17-4481-94E4-356D126F59F0}" type="pres">
      <dgm:prSet presAssocID="{A48D0B29-4241-4399-A6C3-41F5433E7A67}" presName="textRect" presStyleLbl="revTx" presStyleIdx="1" presStyleCnt="3">
        <dgm:presLayoutVars>
          <dgm:chMax val="1"/>
          <dgm:chPref val="1"/>
        </dgm:presLayoutVars>
      </dgm:prSet>
      <dgm:spPr/>
    </dgm:pt>
    <dgm:pt modelId="{AC9C82FC-4835-504C-A63C-23FC52DD53B8}" type="pres">
      <dgm:prSet presAssocID="{FF49A62F-09B9-4824-860D-A57C33BFD23C}" presName="sibTrans" presStyleCnt="0"/>
      <dgm:spPr/>
    </dgm:pt>
    <dgm:pt modelId="{AC58DC09-C5E9-724F-8F95-D677E2AC8FF9}" type="pres">
      <dgm:prSet presAssocID="{B9488D4D-20BC-A74B-B903-9FB5BDF9328A}" presName="compNode" presStyleCnt="0"/>
      <dgm:spPr/>
    </dgm:pt>
    <dgm:pt modelId="{3614C10E-EA6A-4B4A-9BDF-2D4311A30337}" type="pres">
      <dgm:prSet presAssocID="{B9488D4D-20BC-A74B-B903-9FB5BDF9328A}" presName="iconBgRect" presStyleLbl="bgShp" presStyleIdx="2" presStyleCnt="3"/>
      <dgm:spPr/>
    </dgm:pt>
    <dgm:pt modelId="{41B4A095-49B4-A241-BF86-8A52455C8469}" type="pres">
      <dgm:prSet presAssocID="{B9488D4D-20BC-A74B-B903-9FB5BDF932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38F2B737-1CDC-5B4B-B004-B3A89D6E5A02}" type="pres">
      <dgm:prSet presAssocID="{B9488D4D-20BC-A74B-B903-9FB5BDF9328A}" presName="spaceRect" presStyleCnt="0"/>
      <dgm:spPr/>
    </dgm:pt>
    <dgm:pt modelId="{B56C9C69-FC87-EF4A-AEC3-CD1CF4FECB24}" type="pres">
      <dgm:prSet presAssocID="{B9488D4D-20BC-A74B-B903-9FB5BDF9328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468905-4A2C-0446-84D3-D90CF63FA93B}" type="presOf" srcId="{A48D0B29-4241-4399-A6C3-41F5433E7A67}" destId="{2CB5AC62-5A17-4481-94E4-356D126F59F0}" srcOrd="0" destOrd="0" presId="urn:microsoft.com/office/officeart/2018/5/layout/IconCircleLabelList"/>
    <dgm:cxn modelId="{365C9328-262E-4F4E-B2C6-443D78F9FC2B}" type="presOf" srcId="{4834F1F5-4DCE-F841-9D16-1C5223A279F2}" destId="{81B5FC69-07EB-0549-94D4-CE2254A70F10}" srcOrd="0" destOrd="0" presId="urn:microsoft.com/office/officeart/2018/5/layout/IconCircleLabelList"/>
    <dgm:cxn modelId="{12626874-0FC6-0C49-9224-C8F5ECCC16C6}" type="presOf" srcId="{B9488D4D-20BC-A74B-B903-9FB5BDF9328A}" destId="{B56C9C69-FC87-EF4A-AEC3-CD1CF4FECB24}" srcOrd="0" destOrd="0" presId="urn:microsoft.com/office/officeart/2018/5/layout/IconCircleLabelList"/>
    <dgm:cxn modelId="{2266DD79-1E29-8F4E-BF60-C012AB6576FB}" srcId="{2583C50B-6054-455F-90D6-FB2A8A57E038}" destId="{B9488D4D-20BC-A74B-B903-9FB5BDF9328A}" srcOrd="2" destOrd="0" parTransId="{720C5DDC-1271-AF4F-83E8-354BCAC63B5F}" sibTransId="{069051A6-1E4B-8445-A428-E887F06E8117}"/>
    <dgm:cxn modelId="{4EA20FD8-0CC2-5847-A36E-43B18780387E}" srcId="{2583C50B-6054-455F-90D6-FB2A8A57E038}" destId="{4834F1F5-4DCE-F841-9D16-1C5223A279F2}" srcOrd="0" destOrd="0" parTransId="{A065E035-F407-B741-A13E-6EFB5CFF6402}" sibTransId="{1C12AE86-F63C-F84A-B324-C986577A720C}"/>
    <dgm:cxn modelId="{0840AAE0-F305-4A49-AD27-DD312978CBDC}" type="presOf" srcId="{2583C50B-6054-455F-90D6-FB2A8A57E038}" destId="{FA6F86CD-E4C6-45E4-86A1-A834C01437A2}" srcOrd="0" destOrd="0" presId="urn:microsoft.com/office/officeart/2018/5/layout/IconCircleLabelList"/>
    <dgm:cxn modelId="{ABEAD8F4-F414-45F8-8BAB-04CF35453C17}" srcId="{2583C50B-6054-455F-90D6-FB2A8A57E038}" destId="{A48D0B29-4241-4399-A6C3-41F5433E7A67}" srcOrd="1" destOrd="0" parTransId="{E47BFA79-C5A5-41FE-89B6-A7D442D1BADC}" sibTransId="{FF49A62F-09B9-4824-860D-A57C33BFD23C}"/>
    <dgm:cxn modelId="{E2B857EB-A6AE-8045-AF5D-4ECA4F0C7E8E}" type="presParOf" srcId="{FA6F86CD-E4C6-45E4-86A1-A834C01437A2}" destId="{AB330A88-ACA2-4A4F-9ED7-9120950BCF0A}" srcOrd="0" destOrd="0" presId="urn:microsoft.com/office/officeart/2018/5/layout/IconCircleLabelList"/>
    <dgm:cxn modelId="{E1AD3CE7-F297-8C4D-8E8E-10E3A1F73FF1}" type="presParOf" srcId="{AB330A88-ACA2-4A4F-9ED7-9120950BCF0A}" destId="{8C06C4DA-D39A-0F4A-95EB-437191337F58}" srcOrd="0" destOrd="0" presId="urn:microsoft.com/office/officeart/2018/5/layout/IconCircleLabelList"/>
    <dgm:cxn modelId="{ED3765A4-DA05-AC4A-A09A-8DCD57720E5F}" type="presParOf" srcId="{AB330A88-ACA2-4A4F-9ED7-9120950BCF0A}" destId="{243EF911-4B62-FC4F-AA42-827164F58DAE}" srcOrd="1" destOrd="0" presId="urn:microsoft.com/office/officeart/2018/5/layout/IconCircleLabelList"/>
    <dgm:cxn modelId="{AC75AAA6-F652-1340-BAAC-1E9EC6B94B9B}" type="presParOf" srcId="{AB330A88-ACA2-4A4F-9ED7-9120950BCF0A}" destId="{9CD76090-A899-5B49-B719-BA92405931A4}" srcOrd="2" destOrd="0" presId="urn:microsoft.com/office/officeart/2018/5/layout/IconCircleLabelList"/>
    <dgm:cxn modelId="{AC5B86EB-0559-F245-A0BF-9EE36564C308}" type="presParOf" srcId="{AB330A88-ACA2-4A4F-9ED7-9120950BCF0A}" destId="{81B5FC69-07EB-0549-94D4-CE2254A70F10}" srcOrd="3" destOrd="0" presId="urn:microsoft.com/office/officeart/2018/5/layout/IconCircleLabelList"/>
    <dgm:cxn modelId="{5AB33048-9F71-014A-8865-F44D3042B387}" type="presParOf" srcId="{FA6F86CD-E4C6-45E4-86A1-A834C01437A2}" destId="{0AD2E5BB-2B9C-D345-8DC2-6F50A77B1CF7}" srcOrd="1" destOrd="0" presId="urn:microsoft.com/office/officeart/2018/5/layout/IconCircleLabelList"/>
    <dgm:cxn modelId="{736D2C97-53CD-0B44-AC87-D74C5781B8E2}" type="presParOf" srcId="{FA6F86CD-E4C6-45E4-86A1-A834C01437A2}" destId="{0C95F5D4-3CC5-4D8D-BD27-16C8D312ED26}" srcOrd="2" destOrd="0" presId="urn:microsoft.com/office/officeart/2018/5/layout/IconCircleLabelList"/>
    <dgm:cxn modelId="{660BA7E4-9B37-F74F-A5E7-8976565B6513}" type="presParOf" srcId="{0C95F5D4-3CC5-4D8D-BD27-16C8D312ED26}" destId="{BB7B20E3-0E3B-4E4B-9ECE-B8F32F334FBB}" srcOrd="0" destOrd="0" presId="urn:microsoft.com/office/officeart/2018/5/layout/IconCircleLabelList"/>
    <dgm:cxn modelId="{0397E71D-A191-C644-B853-31BD9820B709}" type="presParOf" srcId="{0C95F5D4-3CC5-4D8D-BD27-16C8D312ED26}" destId="{C08A7AEB-4C4D-480E-899D-C8D973B4E87F}" srcOrd="1" destOrd="0" presId="urn:microsoft.com/office/officeart/2018/5/layout/IconCircleLabelList"/>
    <dgm:cxn modelId="{CE5C2D7C-2165-9A40-AFDA-47D4BA578157}" type="presParOf" srcId="{0C95F5D4-3CC5-4D8D-BD27-16C8D312ED26}" destId="{10983C55-7228-40AC-87AC-7847B9E628AA}" srcOrd="2" destOrd="0" presId="urn:microsoft.com/office/officeart/2018/5/layout/IconCircleLabelList"/>
    <dgm:cxn modelId="{55762FD9-5CE2-F147-AF4E-5C7389FE984E}" type="presParOf" srcId="{0C95F5D4-3CC5-4D8D-BD27-16C8D312ED26}" destId="{2CB5AC62-5A17-4481-94E4-356D126F59F0}" srcOrd="3" destOrd="0" presId="urn:microsoft.com/office/officeart/2018/5/layout/IconCircleLabelList"/>
    <dgm:cxn modelId="{A70B6BAE-49B1-E346-BC82-1D499753538E}" type="presParOf" srcId="{FA6F86CD-E4C6-45E4-86A1-A834C01437A2}" destId="{AC9C82FC-4835-504C-A63C-23FC52DD53B8}" srcOrd="3" destOrd="0" presId="urn:microsoft.com/office/officeart/2018/5/layout/IconCircleLabelList"/>
    <dgm:cxn modelId="{0795FFC6-F0CC-9B49-BB4F-D95BA48253C7}" type="presParOf" srcId="{FA6F86CD-E4C6-45E4-86A1-A834C01437A2}" destId="{AC58DC09-C5E9-724F-8F95-D677E2AC8FF9}" srcOrd="4" destOrd="0" presId="urn:microsoft.com/office/officeart/2018/5/layout/IconCircleLabelList"/>
    <dgm:cxn modelId="{1AE31ACF-AB06-DE4D-AC44-2D313EF80E1F}" type="presParOf" srcId="{AC58DC09-C5E9-724F-8F95-D677E2AC8FF9}" destId="{3614C10E-EA6A-4B4A-9BDF-2D4311A30337}" srcOrd="0" destOrd="0" presId="urn:microsoft.com/office/officeart/2018/5/layout/IconCircleLabelList"/>
    <dgm:cxn modelId="{3C94D842-D827-A34F-BBC6-77E678139B64}" type="presParOf" srcId="{AC58DC09-C5E9-724F-8F95-D677E2AC8FF9}" destId="{41B4A095-49B4-A241-BF86-8A52455C8469}" srcOrd="1" destOrd="0" presId="urn:microsoft.com/office/officeart/2018/5/layout/IconCircleLabelList"/>
    <dgm:cxn modelId="{D9B69B80-5470-D743-9B7A-E7AEDF6BEAC6}" type="presParOf" srcId="{AC58DC09-C5E9-724F-8F95-D677E2AC8FF9}" destId="{38F2B737-1CDC-5B4B-B004-B3A89D6E5A02}" srcOrd="2" destOrd="0" presId="urn:microsoft.com/office/officeart/2018/5/layout/IconCircleLabelList"/>
    <dgm:cxn modelId="{8F5755FF-F00C-2E40-AE2D-4E28772F0547}" type="presParOf" srcId="{AC58DC09-C5E9-724F-8F95-D677E2AC8FF9}" destId="{B56C9C69-FC87-EF4A-AEC3-CD1CF4FECB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6C4DA-D39A-0F4A-95EB-437191337F58}">
      <dsp:nvSpPr>
        <dsp:cNvPr id="0" name=""/>
        <dsp:cNvSpPr/>
      </dsp:nvSpPr>
      <dsp:spPr>
        <a:xfrm>
          <a:off x="441900" y="633040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EF911-4B62-FC4F-AA42-827164F58DAE}">
      <dsp:nvSpPr>
        <dsp:cNvPr id="0" name=""/>
        <dsp:cNvSpPr/>
      </dsp:nvSpPr>
      <dsp:spPr>
        <a:xfrm>
          <a:off x="734400" y="925540"/>
          <a:ext cx="787500" cy="7875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5FC69-07EB-0549-94D4-CE2254A70F10}">
      <dsp:nvSpPr>
        <dsp:cNvPr id="0" name=""/>
        <dsp:cNvSpPr/>
      </dsp:nvSpPr>
      <dsp:spPr>
        <a:xfrm>
          <a:off x="315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Quiz on Chapters 15&amp;16 is due tonight by 11:59pm.</a:t>
          </a:r>
        </a:p>
      </dsp:txBody>
      <dsp:txXfrm>
        <a:off x="3150" y="2433040"/>
        <a:ext cx="2250000" cy="720000"/>
      </dsp:txXfrm>
    </dsp:sp>
    <dsp:sp modelId="{BB7B20E3-0E3B-4E4B-9ECE-B8F32F334FBB}">
      <dsp:nvSpPr>
        <dsp:cNvPr id="0" name=""/>
        <dsp:cNvSpPr/>
      </dsp:nvSpPr>
      <dsp:spPr>
        <a:xfrm>
          <a:off x="3085650" y="633040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A7AEB-4C4D-480E-899D-C8D973B4E87F}">
      <dsp:nvSpPr>
        <dsp:cNvPr id="0" name=""/>
        <dsp:cNvSpPr/>
      </dsp:nvSpPr>
      <dsp:spPr>
        <a:xfrm>
          <a:off x="337815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AC62-5A17-4481-94E4-356D126F59F0}">
      <dsp:nvSpPr>
        <dsp:cNvPr id="0" name=""/>
        <dsp:cNvSpPr/>
      </dsp:nvSpPr>
      <dsp:spPr>
        <a:xfrm>
          <a:off x="264690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Homework 9 or Project Milestone 1 are due Wednesday</a:t>
          </a:r>
        </a:p>
      </dsp:txBody>
      <dsp:txXfrm>
        <a:off x="2646900" y="2433040"/>
        <a:ext cx="2250000" cy="720000"/>
      </dsp:txXfrm>
    </dsp:sp>
    <dsp:sp modelId="{3614C10E-EA6A-4B4A-9BDF-2D4311A30337}">
      <dsp:nvSpPr>
        <dsp:cNvPr id="0" name=""/>
        <dsp:cNvSpPr/>
      </dsp:nvSpPr>
      <dsp:spPr>
        <a:xfrm>
          <a:off x="5729400" y="633040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4A095-49B4-A241-BF86-8A52455C8469}">
      <dsp:nvSpPr>
        <dsp:cNvPr id="0" name=""/>
        <dsp:cNvSpPr/>
      </dsp:nvSpPr>
      <dsp:spPr>
        <a:xfrm>
          <a:off x="602190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C9C69-FC87-EF4A-AEC3-CD1CF4FECB24}">
      <dsp:nvSpPr>
        <dsp:cNvPr id="0" name=""/>
        <dsp:cNvSpPr/>
      </dsp:nvSpPr>
      <dsp:spPr>
        <a:xfrm>
          <a:off x="529065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I distributed data for HW9 for everyone who completed IRB training</a:t>
          </a:r>
        </a:p>
      </dsp:txBody>
      <dsp:txXfrm>
        <a:off x="5290650" y="2433040"/>
        <a:ext cx="22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4/6/20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87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event can be described by a verb (sold, bought) or a noun (purchase), and XYZ Corp can be the syntactic subject (of bought), the indirect object (of sold), or in a genitive or noun compound relation (with the noun purchase) despite having notionally the same role in all of them: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93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there is no Arg0 role for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because the normal subject of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PROTO-PATIENT.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4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PropBank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semantic role labeling would allow us to infer the commonality in the event structures of the following three examples, that is, that in each case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Fruit Co.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AGENT 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price of bananas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THEME, despite the differing surface forms.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3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32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4/6/20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90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30B5-4437-2D4F-8CC7-D8E2D0DF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Reminders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5C8ED30-5E08-4A1D-947C-EBB43F2B6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616808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87B702E-AE6B-0248-839E-5331951D899D}"/>
              </a:ext>
            </a:extLst>
          </p:cNvPr>
          <p:cNvSpPr txBox="1"/>
          <p:nvPr/>
        </p:nvSpPr>
        <p:spPr>
          <a:xfrm>
            <a:off x="9761517" y="25413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2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5538-E4CE-4E4C-A2DD-6D0B8FAC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Semantic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C07C5-89BB-F145-B96A-8C75AB000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creating a more fine-grained inventory of Thematic Roles, research in NLP has shifted in the direction of coarser roles.  </a:t>
            </a:r>
          </a:p>
          <a:p>
            <a:r>
              <a:rPr lang="en-US" dirty="0"/>
              <a:t>You may see terms like PROTO-AGENT and PROTO-PATIENT, which are generalized roles that express roughly agent-like and roughly patient-like meanings.   These meanings are defined a set of heuristics.</a:t>
            </a:r>
          </a:p>
          <a:p>
            <a:r>
              <a:rPr lang="en-US" dirty="0"/>
              <a:t>A second direction that NLP goes in is to define semantic roles that are specific to each verb, or to a group of semantically related verbs or nouns. </a:t>
            </a:r>
          </a:p>
          <a:p>
            <a:r>
              <a:rPr lang="en-US" dirty="0"/>
              <a:t>Lexical resources that make use of this second direction are </a:t>
            </a:r>
            <a:r>
              <a:rPr lang="en-US" b="1" dirty="0" err="1"/>
              <a:t>PropBank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FrameNet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9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93371-565C-AB4E-8203-8F64A52FF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4739641" cy="4023360"/>
          </a:xfrm>
        </p:spPr>
        <p:txBody>
          <a:bodyPr>
            <a:normAutofit/>
          </a:bodyPr>
          <a:lstStyle/>
          <a:p>
            <a:r>
              <a:rPr lang="en-US" dirty="0" err="1"/>
              <a:t>PropBank</a:t>
            </a:r>
            <a:r>
              <a:rPr lang="en-US" dirty="0"/>
              <a:t>, is a resource of Penn </a:t>
            </a:r>
            <a:r>
              <a:rPr lang="en-US" dirty="0" err="1"/>
              <a:t>TreeBank</a:t>
            </a:r>
            <a:r>
              <a:rPr lang="en-US" dirty="0"/>
              <a:t> sentences annotated with semantic roles.  It was created by Martha Palmer at UPenn.</a:t>
            </a:r>
          </a:p>
          <a:p>
            <a:r>
              <a:rPr lang="en-US" dirty="0"/>
              <a:t>Because defining universal thematic roles is difficult, </a:t>
            </a:r>
            <a:r>
              <a:rPr lang="en-US" dirty="0" err="1"/>
              <a:t>PropBank</a:t>
            </a:r>
            <a:r>
              <a:rPr lang="en-US" dirty="0"/>
              <a:t> defines semantic roles for each verb sense. </a:t>
            </a:r>
          </a:p>
          <a:p>
            <a:r>
              <a:rPr lang="en-US" dirty="0"/>
              <a:t>Each verb has a specific set of roles, given by numbers: Arg0, Arg1, Arg2. </a:t>
            </a:r>
          </a:p>
          <a:p>
            <a:r>
              <a:rPr lang="en-US" dirty="0"/>
              <a:t>In general, Arg0 represents the PROTO-AGENT, and Arg1, the PROTO-PATIENT.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28029-EF58-6040-922F-B28C2270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PropBank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6EBDE-2085-0940-A420-CCA6198BD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737361"/>
            <a:ext cx="3810000" cy="47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1A1874-EA03-F346-9804-5E55AF821A9A}"/>
              </a:ext>
            </a:extLst>
          </p:cNvPr>
          <p:cNvSpPr txBox="1"/>
          <p:nvPr/>
        </p:nvSpPr>
        <p:spPr>
          <a:xfrm>
            <a:off x="6736686" y="6499861"/>
            <a:ext cx="159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Martha Palmer</a:t>
            </a:r>
          </a:p>
        </p:txBody>
      </p:sp>
    </p:spTree>
    <p:extLst>
      <p:ext uri="{BB962C8B-B14F-4D97-AF65-F5344CB8AC3E}">
        <p14:creationId xmlns:p14="http://schemas.microsoft.com/office/powerpoint/2010/main" val="41311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7871-5DED-A741-B372-1A46D4BB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Frame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8138-F2E7-0A46-92B0-D98B96471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Agree.01</a:t>
            </a:r>
          </a:p>
          <a:p>
            <a:r>
              <a:rPr lang="en-US" sz="2200" dirty="0">
                <a:solidFill>
                  <a:srgbClr val="0070C0"/>
                </a:solidFill>
              </a:rPr>
              <a:t>Arg0: </a:t>
            </a:r>
            <a:r>
              <a:rPr lang="en-US" sz="2200" dirty="0" err="1">
                <a:solidFill>
                  <a:srgbClr val="0070C0"/>
                </a:solidFill>
              </a:rPr>
              <a:t>Agreer</a:t>
            </a:r>
            <a:r>
              <a:rPr lang="en-US" sz="2200" dirty="0">
                <a:solidFill>
                  <a:srgbClr val="0070C0"/>
                </a:solidFill>
              </a:rPr>
              <a:t> </a:t>
            </a:r>
            <a:br>
              <a:rPr lang="en-US" sz="2200" dirty="0"/>
            </a:br>
            <a:r>
              <a:rPr lang="en-US" sz="2200" dirty="0">
                <a:solidFill>
                  <a:schemeClr val="accent1"/>
                </a:solidFill>
              </a:rPr>
              <a:t>Arg1: Proposition</a:t>
            </a:r>
            <a:br>
              <a:rPr lang="en-US" sz="2200" dirty="0"/>
            </a:br>
            <a:r>
              <a:rPr lang="en-US" sz="2200" dirty="0">
                <a:solidFill>
                  <a:srgbClr val="008000"/>
                </a:solidFill>
              </a:rPr>
              <a:t>Arg2: Other entity agreeing </a:t>
            </a:r>
          </a:p>
          <a:p>
            <a:r>
              <a:rPr lang="en-US" sz="2200" dirty="0"/>
              <a:t>Example 1: </a:t>
            </a:r>
            <a:br>
              <a:rPr lang="en-US" sz="2200" dirty="0"/>
            </a:br>
            <a:r>
              <a:rPr lang="en-US" sz="2200" dirty="0">
                <a:solidFill>
                  <a:srgbClr val="0070C0"/>
                </a:solidFill>
              </a:rPr>
              <a:t>[Arg0 The group] </a:t>
            </a:r>
            <a:r>
              <a:rPr lang="en-US" sz="2200" b="1" i="1" dirty="0"/>
              <a:t>agreed</a:t>
            </a:r>
            <a:r>
              <a:rPr lang="en-US" sz="2200" i="1" dirty="0"/>
              <a:t> </a:t>
            </a:r>
            <a:r>
              <a:rPr lang="en-US" sz="2200" dirty="0">
                <a:solidFill>
                  <a:schemeClr val="accent1"/>
                </a:solidFill>
              </a:rPr>
              <a:t>[Arg1 it wouldn’t make an offer]</a:t>
            </a:r>
            <a:r>
              <a:rPr lang="en-US" sz="2200" dirty="0"/>
              <a:t>. 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Example 2</a:t>
            </a:r>
            <a:r>
              <a:rPr lang="en-US" sz="2200" dirty="0">
                <a:solidFill>
                  <a:srgbClr val="C00000"/>
                </a:solidFill>
              </a:rPr>
              <a:t>: [</a:t>
            </a:r>
            <a:r>
              <a:rPr lang="en-US" sz="2200" dirty="0" err="1">
                <a:solidFill>
                  <a:srgbClr val="C00000"/>
                </a:solidFill>
              </a:rPr>
              <a:t>ArgM</a:t>
            </a:r>
            <a:r>
              <a:rPr lang="en-US" sz="2200" dirty="0">
                <a:solidFill>
                  <a:srgbClr val="C00000"/>
                </a:solidFill>
              </a:rPr>
              <a:t>-TMP Usually] </a:t>
            </a:r>
            <a:r>
              <a:rPr lang="en-US" sz="2200" dirty="0">
                <a:solidFill>
                  <a:srgbClr val="0070C0"/>
                </a:solidFill>
              </a:rPr>
              <a:t>[Arg0 Chris] </a:t>
            </a:r>
            <a:r>
              <a:rPr lang="en-US" sz="2200" b="1" i="1" dirty="0"/>
              <a:t>agrees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008000"/>
                </a:solidFill>
              </a:rPr>
              <a:t>[Arg2 with Ellie] </a:t>
            </a:r>
            <a:r>
              <a:rPr lang="en-US" sz="2200" dirty="0">
                <a:solidFill>
                  <a:schemeClr val="accent1"/>
                </a:solidFill>
              </a:rPr>
              <a:t>[Arg1 on everything</a:t>
            </a:r>
            <a:r>
              <a:rPr lang="en-US" sz="2200" dirty="0"/>
              <a:t>]. 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EE062-0EBC-9741-BD04-3591E5D9FDFC}"/>
              </a:ext>
            </a:extLst>
          </p:cNvPr>
          <p:cNvSpPr txBox="1"/>
          <p:nvPr/>
        </p:nvSpPr>
        <p:spPr>
          <a:xfrm>
            <a:off x="4800600" y="2362200"/>
            <a:ext cx="36040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Glosses to be read by humans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F74E16-C239-CE42-8DF5-53E591F9D59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429000" y="2577644"/>
            <a:ext cx="1371600" cy="21544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7871-5DED-A741-B372-1A46D4BB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Frame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8138-F2E7-0A46-92B0-D98B96471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Fall.01</a:t>
            </a:r>
            <a:br>
              <a:rPr lang="en-US" sz="2200" b="1" dirty="0"/>
            </a:br>
            <a:br>
              <a:rPr lang="en-US" sz="2200" dirty="0"/>
            </a:br>
            <a:r>
              <a:rPr lang="en-US" sz="2200" dirty="0">
                <a:solidFill>
                  <a:srgbClr val="0E7AA9"/>
                </a:solidFill>
              </a:rPr>
              <a:t>Arg1: Logical subject, patient, thing falling </a:t>
            </a:r>
            <a:br>
              <a:rPr lang="en-US" sz="2200" dirty="0"/>
            </a:br>
            <a:r>
              <a:rPr lang="en-US" sz="2200" dirty="0">
                <a:solidFill>
                  <a:schemeClr val="accent1"/>
                </a:solidFill>
              </a:rPr>
              <a:t>Arg2: Extent / amount fallen</a:t>
            </a:r>
            <a:br>
              <a:rPr lang="en-US" sz="2200" dirty="0"/>
            </a:br>
            <a:r>
              <a:rPr lang="en-US" sz="2200" dirty="0">
                <a:solidFill>
                  <a:srgbClr val="008000"/>
                </a:solidFill>
              </a:rPr>
              <a:t>Arg3: Start point</a:t>
            </a:r>
            <a:br>
              <a:rPr lang="en-US" sz="2200" dirty="0"/>
            </a:br>
            <a:r>
              <a:rPr lang="en-US" sz="2200" dirty="0">
                <a:solidFill>
                  <a:srgbClr val="7FDFED"/>
                </a:solidFill>
              </a:rPr>
              <a:t>Arg4: End point</a:t>
            </a:r>
          </a:p>
          <a:p>
            <a:r>
              <a:rPr lang="en-US" sz="2200" dirty="0"/>
              <a:t>Example 1</a:t>
            </a:r>
            <a:r>
              <a:rPr lang="en-US" sz="2200" dirty="0">
                <a:solidFill>
                  <a:srgbClr val="0E7AA9"/>
                </a:solidFill>
              </a:rPr>
              <a:t>: [Arg1 Sales] </a:t>
            </a:r>
            <a:r>
              <a:rPr lang="en-US" sz="2200" b="1" dirty="0"/>
              <a:t>fell</a:t>
            </a:r>
            <a:r>
              <a:rPr lang="en-US" sz="2200" i="1" dirty="0"/>
              <a:t> </a:t>
            </a:r>
            <a:r>
              <a:rPr lang="en-US" sz="2200" dirty="0">
                <a:solidFill>
                  <a:srgbClr val="7FDFED"/>
                </a:solidFill>
              </a:rPr>
              <a:t>[Arg4 to $25 million] </a:t>
            </a:r>
            <a:r>
              <a:rPr lang="en-US" sz="2200" dirty="0">
                <a:solidFill>
                  <a:srgbClr val="008000"/>
                </a:solidFill>
              </a:rPr>
              <a:t>[Arg3 from $27 million]. </a:t>
            </a:r>
          </a:p>
          <a:p>
            <a:r>
              <a:rPr lang="en-US" sz="2200" dirty="0"/>
              <a:t>Example 2</a:t>
            </a:r>
            <a:r>
              <a:rPr lang="en-US" sz="2200" dirty="0">
                <a:solidFill>
                  <a:srgbClr val="0E7AA9"/>
                </a:solidFill>
              </a:rPr>
              <a:t>: [Arg1 The average junk bond] </a:t>
            </a:r>
            <a:r>
              <a:rPr lang="en-US" sz="2200" b="1" dirty="0"/>
              <a:t>fell</a:t>
            </a:r>
            <a:r>
              <a:rPr lang="en-US" sz="2200" i="1" dirty="0"/>
              <a:t> </a:t>
            </a:r>
            <a:r>
              <a:rPr lang="en-US" sz="2200" dirty="0">
                <a:solidFill>
                  <a:schemeClr val="accent1"/>
                </a:solidFill>
              </a:rPr>
              <a:t>[Arg2 by 4.2%]. </a:t>
            </a:r>
          </a:p>
          <a:p>
            <a:endParaRPr lang="en-US" sz="24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1886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7871-5DED-A741-B372-1A46D4BB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Frame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8138-F2E7-0A46-92B0-D98B96471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Increase.01</a:t>
            </a:r>
            <a:r>
              <a:rPr lang="en-US" dirty="0"/>
              <a:t> “go up incrementally” </a:t>
            </a:r>
            <a:br>
              <a:rPr lang="en-US" sz="2200" b="1" dirty="0"/>
            </a:br>
            <a:br>
              <a:rPr lang="en-US" sz="2200" dirty="0"/>
            </a:br>
            <a:r>
              <a:rPr lang="en-US" sz="2200" dirty="0">
                <a:solidFill>
                  <a:srgbClr val="0E7AA9"/>
                </a:solidFill>
              </a:rPr>
              <a:t>Arg0: Causer of increase</a:t>
            </a:r>
            <a:br>
              <a:rPr lang="en-US" sz="2200" dirty="0"/>
            </a:br>
            <a:r>
              <a:rPr lang="en-US" sz="2200" dirty="0">
                <a:solidFill>
                  <a:schemeClr val="accent1"/>
                </a:solidFill>
              </a:rPr>
              <a:t>Arg1: Thing increasing</a:t>
            </a:r>
            <a:br>
              <a:rPr lang="en-US" sz="2200" dirty="0"/>
            </a:br>
            <a:r>
              <a:rPr lang="en-US" sz="2200" dirty="0">
                <a:solidFill>
                  <a:srgbClr val="008000"/>
                </a:solidFill>
              </a:rPr>
              <a:t>Arg2: Amount increased by</a:t>
            </a:r>
            <a:br>
              <a:rPr lang="en-US" sz="2200" dirty="0"/>
            </a:br>
            <a:r>
              <a:rPr lang="en-US" sz="2200" dirty="0">
                <a:solidFill>
                  <a:srgbClr val="7FDFED"/>
                </a:solidFill>
              </a:rPr>
              <a:t>Arg3: Start point</a:t>
            </a:r>
            <a:br>
              <a:rPr lang="en-US" sz="2200" dirty="0">
                <a:solidFill>
                  <a:srgbClr val="7FDFED"/>
                </a:solidFill>
              </a:rPr>
            </a:br>
            <a:r>
              <a:rPr lang="en-US" sz="2200" dirty="0">
                <a:solidFill>
                  <a:srgbClr val="EC3300"/>
                </a:solidFill>
              </a:rPr>
              <a:t>Arg4: End point</a:t>
            </a:r>
          </a:p>
          <a:p>
            <a:r>
              <a:rPr lang="en-US" sz="2200" dirty="0"/>
              <a:t>Example 1</a:t>
            </a:r>
            <a:r>
              <a:rPr lang="en-US" sz="2200" dirty="0">
                <a:solidFill>
                  <a:srgbClr val="0E7AA9"/>
                </a:solidFill>
              </a:rPr>
              <a:t>: [Arg0 Big Fruit Co. ] </a:t>
            </a:r>
            <a:r>
              <a:rPr lang="en-US" sz="2200" b="1" dirty="0">
                <a:solidFill>
                  <a:schemeClr val="tx1"/>
                </a:solidFill>
              </a:rPr>
              <a:t>increased</a:t>
            </a:r>
            <a:r>
              <a:rPr lang="en-US" sz="2200" dirty="0">
                <a:solidFill>
                  <a:srgbClr val="0E7AA9"/>
                </a:solidFill>
              </a:rPr>
              <a:t> </a:t>
            </a:r>
            <a:r>
              <a:rPr lang="en-US" sz="2200" dirty="0">
                <a:solidFill>
                  <a:schemeClr val="accent1"/>
                </a:solidFill>
              </a:rPr>
              <a:t>[Arg1 the price of bananas].</a:t>
            </a:r>
            <a:br>
              <a:rPr lang="en-US" sz="2200" dirty="0">
                <a:solidFill>
                  <a:srgbClr val="0E7AA9"/>
                </a:solidFill>
              </a:rPr>
            </a:br>
            <a:r>
              <a:rPr lang="en-US" sz="2200" dirty="0"/>
              <a:t>Example 2</a:t>
            </a:r>
            <a:r>
              <a:rPr lang="en-US" sz="2200" dirty="0">
                <a:solidFill>
                  <a:srgbClr val="0E7AA9"/>
                </a:solidFill>
              </a:rPr>
              <a:t>: </a:t>
            </a:r>
            <a:r>
              <a:rPr lang="en-US" sz="2200" dirty="0">
                <a:solidFill>
                  <a:schemeClr val="accent1"/>
                </a:solidFill>
              </a:rPr>
              <a:t>[Arg1 The price of bananas] </a:t>
            </a:r>
            <a:r>
              <a:rPr lang="en-US" sz="2200" dirty="0">
                <a:solidFill>
                  <a:schemeClr val="tx1"/>
                </a:solidFill>
              </a:rPr>
              <a:t>was </a:t>
            </a:r>
            <a:r>
              <a:rPr lang="en-US" sz="2200" b="1" dirty="0">
                <a:solidFill>
                  <a:schemeClr val="tx1"/>
                </a:solidFill>
              </a:rPr>
              <a:t>increased</a:t>
            </a:r>
            <a:r>
              <a:rPr lang="en-US" sz="2200" dirty="0">
                <a:solidFill>
                  <a:schemeClr val="tx1"/>
                </a:solidFill>
              </a:rPr>
              <a:t> again </a:t>
            </a:r>
            <a:r>
              <a:rPr lang="en-US" sz="2200" dirty="0">
                <a:solidFill>
                  <a:srgbClr val="0E7AA9"/>
                </a:solidFill>
              </a:rPr>
              <a:t>[Arg0 by Big Fruit Co. ]</a:t>
            </a:r>
            <a:br>
              <a:rPr lang="en-US" sz="2200" dirty="0">
                <a:solidFill>
                  <a:srgbClr val="0E7AA9"/>
                </a:solidFill>
              </a:rPr>
            </a:br>
            <a:r>
              <a:rPr lang="en-US" sz="2200" dirty="0"/>
              <a:t>Example 3</a:t>
            </a:r>
            <a:r>
              <a:rPr lang="en-US" sz="2200" dirty="0">
                <a:solidFill>
                  <a:srgbClr val="0E7AA9"/>
                </a:solidFill>
              </a:rPr>
              <a:t>: </a:t>
            </a:r>
            <a:r>
              <a:rPr lang="en-US" sz="2200" dirty="0">
                <a:solidFill>
                  <a:schemeClr val="accent1"/>
                </a:solidFill>
              </a:rPr>
              <a:t>[Arg1 The price of bananas] </a:t>
            </a:r>
            <a:r>
              <a:rPr lang="en-US" sz="2200" b="1" dirty="0">
                <a:solidFill>
                  <a:schemeClr val="tx1"/>
                </a:solidFill>
              </a:rPr>
              <a:t>increased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rgbClr val="008000"/>
                </a:solidFill>
              </a:rPr>
              <a:t>[Arg2 5% ].</a:t>
            </a:r>
            <a:endParaRPr lang="en-US" sz="2400" dirty="0">
              <a:solidFill>
                <a:srgbClr val="008000"/>
              </a:solidFill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869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1BD5-0265-DA45-9628-EA131AFC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ArgMs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A50F8-CB35-2D41-AD71-D3A916D9F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PropBank</a:t>
            </a:r>
            <a:r>
              <a:rPr lang="en-US" sz="2200" dirty="0"/>
              <a:t> also has a number of non-numbered arguments called </a:t>
            </a:r>
            <a:r>
              <a:rPr lang="en-US" sz="2200" dirty="0" err="1"/>
              <a:t>ArgMs</a:t>
            </a:r>
            <a:r>
              <a:rPr lang="en-US" sz="2200" dirty="0"/>
              <a:t>, which represent modification meanings. These are stable across predicates, so aren’t listed with each frame file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9BAC8B5-6285-B543-9FA6-5FE588D02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49938"/>
            <a:ext cx="8253693" cy="266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4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FFC64-1D28-4543-B49E-FC5538D3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FrameNet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4A07-657A-7441-9F92-4E687BFA4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E7AA9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n order to make semantic inferences about price increase events, we want to make the connection across many different verbs, not just the verb </a:t>
            </a:r>
            <a:r>
              <a:rPr lang="en-US" b="1" dirty="0">
                <a:solidFill>
                  <a:schemeClr val="tx1"/>
                </a:solidFill>
              </a:rPr>
              <a:t>increase. </a:t>
            </a:r>
            <a:endParaRPr lang="en-US" dirty="0">
              <a:solidFill>
                <a:schemeClr val="tx1"/>
              </a:solidFill>
            </a:endParaRPr>
          </a:p>
          <a:p>
            <a:br>
              <a:rPr lang="en-US" dirty="0">
                <a:solidFill>
                  <a:srgbClr val="0E7AA9"/>
                </a:solidFill>
              </a:rPr>
            </a:br>
            <a:r>
              <a:rPr lang="en-US" dirty="0"/>
              <a:t>Example 1</a:t>
            </a:r>
            <a:r>
              <a:rPr lang="en-US" dirty="0">
                <a:solidFill>
                  <a:srgbClr val="0E7AA9"/>
                </a:solidFill>
              </a:rPr>
              <a:t>: </a:t>
            </a:r>
            <a:r>
              <a:rPr lang="en-US" dirty="0">
                <a:solidFill>
                  <a:schemeClr val="accent1"/>
                </a:solidFill>
              </a:rPr>
              <a:t>[Arg1 The price of bananas] </a:t>
            </a:r>
            <a:r>
              <a:rPr lang="en-US" b="1" dirty="0">
                <a:solidFill>
                  <a:schemeClr val="tx1"/>
                </a:solidFill>
              </a:rPr>
              <a:t>increased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[Arg2 5% ].</a:t>
            </a:r>
            <a:r>
              <a:rPr lang="en-US" dirty="0">
                <a:solidFill>
                  <a:srgbClr val="0E7AA9"/>
                </a:solidFill>
              </a:rPr>
              <a:t> </a:t>
            </a:r>
            <a:br>
              <a:rPr lang="en-US" dirty="0">
                <a:solidFill>
                  <a:srgbClr val="0E7AA9"/>
                </a:solidFill>
              </a:rPr>
            </a:br>
            <a:r>
              <a:rPr lang="en-US" dirty="0"/>
              <a:t>Example 2</a:t>
            </a:r>
            <a:r>
              <a:rPr lang="en-US" dirty="0">
                <a:solidFill>
                  <a:srgbClr val="0E7AA9"/>
                </a:solidFill>
              </a:rPr>
              <a:t>: </a:t>
            </a:r>
            <a:r>
              <a:rPr lang="en-US" dirty="0">
                <a:solidFill>
                  <a:schemeClr val="accent1"/>
                </a:solidFill>
              </a:rPr>
              <a:t>[Arg1 The price of bananas] </a:t>
            </a:r>
            <a:r>
              <a:rPr lang="en-US" b="1" dirty="0">
                <a:solidFill>
                  <a:schemeClr val="tx1"/>
                </a:solidFill>
              </a:rPr>
              <a:t>rose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[Arg2 5% ].</a:t>
            </a:r>
            <a:r>
              <a:rPr lang="en-US" dirty="0">
                <a:solidFill>
                  <a:srgbClr val="0E7AA9"/>
                </a:solidFill>
              </a:rPr>
              <a:t> </a:t>
            </a:r>
            <a:br>
              <a:rPr lang="en-US" dirty="0">
                <a:solidFill>
                  <a:srgbClr val="0E7AA9"/>
                </a:solidFill>
              </a:rPr>
            </a:br>
            <a:r>
              <a:rPr lang="en-US" dirty="0"/>
              <a:t>Example 3</a:t>
            </a:r>
            <a:r>
              <a:rPr lang="en-US" dirty="0">
                <a:solidFill>
                  <a:srgbClr val="0E7AA9"/>
                </a:solidFill>
              </a:rPr>
              <a:t>: </a:t>
            </a:r>
            <a:r>
              <a:rPr lang="en-US" dirty="0"/>
              <a:t>There has been 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8000"/>
                </a:solidFill>
              </a:rPr>
              <a:t>[Arg2 5% ] </a:t>
            </a:r>
            <a:r>
              <a:rPr lang="en-US" b="1" dirty="0">
                <a:solidFill>
                  <a:schemeClr val="tx1"/>
                </a:solidFill>
              </a:rPr>
              <a:t>rise </a:t>
            </a:r>
            <a:r>
              <a:rPr lang="en-US" dirty="0">
                <a:solidFill>
                  <a:schemeClr val="tx1"/>
                </a:solidFill>
              </a:rPr>
              <a:t>in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[Arg1 the price of bananas] </a:t>
            </a:r>
            <a:endParaRPr lang="en-US" dirty="0">
              <a:solidFill>
                <a:srgbClr val="008000"/>
              </a:solidFill>
            </a:endParaRPr>
          </a:p>
          <a:p>
            <a:r>
              <a:rPr lang="en-US" dirty="0" err="1"/>
              <a:t>FrameNet</a:t>
            </a:r>
            <a:r>
              <a:rPr lang="en-US" dirty="0"/>
              <a:t> is another Semantic Role Labeling project that attempts to address just these kinds of problems. </a:t>
            </a:r>
          </a:p>
          <a:p>
            <a:r>
              <a:rPr lang="en-US" dirty="0" err="1"/>
              <a:t>PropBank</a:t>
            </a:r>
            <a:r>
              <a:rPr lang="en-US" dirty="0"/>
              <a:t> labels roles specific to an individual verb, and </a:t>
            </a:r>
            <a:r>
              <a:rPr lang="en-US" dirty="0" err="1"/>
              <a:t>FrameNet</a:t>
            </a:r>
            <a:r>
              <a:rPr lang="en-US" dirty="0"/>
              <a:t> labels roles are specific to a</a:t>
            </a:r>
            <a:r>
              <a:rPr lang="en-US" b="1" dirty="0"/>
              <a:t> frame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39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F4B1-37F0-6649-986E-04D8D190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FF00D-E1C3-B94A-B6AE-342AE2144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frame? Consider the following set of words: </a:t>
            </a:r>
          </a:p>
          <a:p>
            <a:r>
              <a:rPr lang="en-US" i="1" dirty="0"/>
              <a:t>reservation, flight, travel, buy, price, cost, fare, rates, plane </a:t>
            </a:r>
            <a:endParaRPr lang="en-US" dirty="0"/>
          </a:p>
          <a:p>
            <a:r>
              <a:rPr lang="en-US" dirty="0"/>
              <a:t>They form coherent chunk of common-sense background information concerning air travel.  The background knowledge that unites these words a </a:t>
            </a:r>
            <a:r>
              <a:rPr lang="en-US" b="1" dirty="0"/>
              <a:t>frame</a:t>
            </a:r>
            <a:r>
              <a:rPr lang="en-US" dirty="0"/>
              <a:t>.  </a:t>
            </a:r>
          </a:p>
          <a:p>
            <a:r>
              <a:rPr lang="en-US" dirty="0"/>
              <a:t>The idea that groups of words are defined with respect to some back- ground information is widespread in AI and cognitive science.  Similar to the notion of a </a:t>
            </a:r>
            <a:r>
              <a:rPr lang="en-US" b="1" dirty="0"/>
              <a:t>script</a:t>
            </a:r>
            <a:r>
              <a:rPr lang="en-US" dirty="0"/>
              <a:t> that we saw before.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50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CCF5-7364-E14D-AA9E-ABDD4DC6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Elements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5E4DC7-9DAD-3241-9D14-356B51B0E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68" y="1938456"/>
            <a:ext cx="8247184" cy="426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EC0E7A-7910-C448-BE1F-FD65D6599E2E}"/>
              </a:ext>
            </a:extLst>
          </p:cNvPr>
          <p:cNvSpPr/>
          <p:nvPr/>
        </p:nvSpPr>
        <p:spPr>
          <a:xfrm>
            <a:off x="2491175" y="6355952"/>
            <a:ext cx="42073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latin typeface="NimbusRomNo9L"/>
              </a:rPr>
              <a:t>Frame: </a:t>
            </a:r>
            <a:r>
              <a:rPr lang="en-US" sz="2200" b="1" dirty="0">
                <a:latin typeface="NimbusRomNo9L"/>
              </a:rPr>
              <a:t>Change position on a scale 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779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B8A6-385B-0F4B-ABA8-FF60F2ED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Units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33266-3583-544D-A4F9-4B07F4369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90800"/>
            <a:ext cx="6387084" cy="22631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B7675-85D0-F345-92A6-394AFDECDAB5}"/>
              </a:ext>
            </a:extLst>
          </p:cNvPr>
          <p:cNvSpPr/>
          <p:nvPr/>
        </p:nvSpPr>
        <p:spPr>
          <a:xfrm>
            <a:off x="685800" y="5491935"/>
            <a:ext cx="72825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latin typeface="NimbusRomNo9L"/>
              </a:rPr>
              <a:t>Lexical Units that trigger the </a:t>
            </a:r>
            <a:r>
              <a:rPr lang="en-US" sz="2200" b="1" dirty="0">
                <a:latin typeface="NimbusRomNo9L"/>
              </a:rPr>
              <a:t>change position on a scale </a:t>
            </a:r>
            <a:r>
              <a:rPr lang="en-US" sz="2200" dirty="0">
                <a:latin typeface="NimbusRomNo9L"/>
              </a:rPr>
              <a:t>frame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95635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Semantic Role Labeling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</a:t>
            </a:r>
            <a:r>
              <a:rPr lang="en-US"/>
              <a:t>Chapter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EB4408-B93B-494D-B8F7-74470EDF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"/>
            <a:ext cx="8077200" cy="1257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5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72C7-0493-1F43-AA7A-C0097580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135B-EC3E-B14A-A7B5-880673F95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SRL is the task of automatically finding the semantic roles of each argument of each predicate in a sentence. </a:t>
            </a:r>
          </a:p>
          <a:p>
            <a:r>
              <a:rPr lang="en-US" sz="2200" dirty="0"/>
              <a:t>Most state-of-the-art approaches to SRL use supervised machine learning, with </a:t>
            </a:r>
            <a:r>
              <a:rPr lang="en-US" sz="2200" dirty="0" err="1"/>
              <a:t>FrameNet</a:t>
            </a:r>
            <a:r>
              <a:rPr lang="en-US" sz="2200" dirty="0"/>
              <a:t> and </a:t>
            </a:r>
            <a:r>
              <a:rPr lang="en-US" sz="2200" dirty="0" err="1"/>
              <a:t>PropBank</a:t>
            </a:r>
            <a:r>
              <a:rPr lang="en-US" sz="2200" dirty="0"/>
              <a:t> providing training and test sets and defining what counts as a predicate and what the roles are.</a:t>
            </a:r>
          </a:p>
        </p:txBody>
      </p:sp>
    </p:spTree>
    <p:extLst>
      <p:ext uri="{BB962C8B-B14F-4D97-AF65-F5344CB8AC3E}">
        <p14:creationId xmlns:p14="http://schemas.microsoft.com/office/powerpoint/2010/main" val="3378712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C5E96-4992-E24A-8A6B-516B4697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Primitive Decomposition of Predicates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28D86-9DBB-8747-854C-DF8F768E1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of thinking about semantic is that they help us define the roles that arguments play in a </a:t>
            </a:r>
            <a:r>
              <a:rPr lang="en-US" b="1" dirty="0" err="1"/>
              <a:t>decompositional</a:t>
            </a:r>
            <a:r>
              <a:rPr lang="en-US" dirty="0"/>
              <a:t> way, based on finite lists of thematic roles.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Jim killed his philodendron.</a:t>
            </a:r>
            <a:br>
              <a:rPr lang="en-US" dirty="0"/>
            </a:br>
            <a:r>
              <a:rPr lang="en-US" dirty="0"/>
              <a:t>Jim did something to cause his philodendron to become not alive.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KILL(</a:t>
            </a:r>
            <a:r>
              <a:rPr lang="en-US" dirty="0" err="1"/>
              <a:t>x,y</a:t>
            </a:r>
            <a:r>
              <a:rPr lang="en-US" dirty="0"/>
              <a:t>) ⇔ CAUSE(x, BECOME(NOT(ALIVE(y))))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John opened the door. ⇒ CAUSE(John, BECOME(OPEN(door)))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door opened. ⇒ BECOME(OPEN(door))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door is open. ⇒ OPEN(door)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365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89CC-6E3C-5C47-9228-BD48D0B9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Conceptual dependency primitives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271334-5103-9D43-A349-5BBD9C867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57400"/>
            <a:ext cx="8282593" cy="39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7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DFF4-C895-8C46-80AE-85B42B44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Neo-</a:t>
            </a:r>
            <a:r>
              <a:rPr lang="en-US" dirty="0" err="1"/>
              <a:t>Davidsonian</a:t>
            </a:r>
            <a:r>
              <a:rPr lang="en-US" dirty="0"/>
              <a:t> Event with </a:t>
            </a:r>
            <a:r>
              <a:rPr lang="en-US" dirty="0" err="1"/>
              <a:t>Primatives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2D82-DAB0-D34E-9D91-44A51984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 waiter brought Mary the check. </a:t>
            </a:r>
          </a:p>
          <a:p>
            <a:r>
              <a:rPr lang="en-US" sz="2200" dirty="0"/>
              <a:t>∃</a:t>
            </a:r>
            <a:r>
              <a:rPr lang="en-US" sz="2200" i="1" dirty="0" err="1"/>
              <a:t>x</a:t>
            </a:r>
            <a:r>
              <a:rPr lang="en-US" sz="2200" dirty="0" err="1"/>
              <a:t>,</a:t>
            </a:r>
            <a:r>
              <a:rPr lang="en-US" sz="2200" i="1" dirty="0" err="1"/>
              <a:t>y</a:t>
            </a:r>
            <a:r>
              <a:rPr lang="en-US" sz="2200" i="1" dirty="0"/>
              <a:t> </a:t>
            </a:r>
            <a:r>
              <a:rPr lang="en-US" sz="2200" i="1" dirty="0" err="1"/>
              <a:t>Atrans</a:t>
            </a:r>
            <a:r>
              <a:rPr lang="en-US" sz="2200" dirty="0"/>
              <a:t>(</a:t>
            </a:r>
            <a:r>
              <a:rPr lang="en-US" sz="2200" i="1" dirty="0"/>
              <a:t>x</a:t>
            </a:r>
            <a:r>
              <a:rPr lang="en-US" sz="2200" dirty="0"/>
              <a:t>)∧</a:t>
            </a:r>
            <a:r>
              <a:rPr lang="en-US" sz="2200" i="1" dirty="0"/>
              <a:t>Actor</a:t>
            </a:r>
            <a:r>
              <a:rPr lang="en-US" sz="2200" dirty="0"/>
              <a:t>(</a:t>
            </a:r>
            <a:r>
              <a:rPr lang="en-US" sz="2200" i="1" dirty="0" err="1"/>
              <a:t>x</a:t>
            </a:r>
            <a:r>
              <a:rPr lang="en-US" sz="2200" dirty="0" err="1"/>
              <a:t>,</a:t>
            </a:r>
            <a:r>
              <a:rPr lang="en-US" sz="2200" i="1" dirty="0" err="1"/>
              <a:t>Waiter</a:t>
            </a:r>
            <a:r>
              <a:rPr lang="en-US" sz="2200" dirty="0"/>
              <a:t>)∧</a:t>
            </a:r>
            <a:r>
              <a:rPr lang="en-US" sz="2200" i="1" dirty="0"/>
              <a:t>Object</a:t>
            </a:r>
            <a:r>
              <a:rPr lang="en-US" sz="2200" dirty="0"/>
              <a:t>(</a:t>
            </a:r>
            <a:r>
              <a:rPr lang="en-US" sz="2200" i="1" dirty="0" err="1"/>
              <a:t>x</a:t>
            </a:r>
            <a:r>
              <a:rPr lang="en-US" sz="2200" dirty="0" err="1"/>
              <a:t>,</a:t>
            </a:r>
            <a:r>
              <a:rPr lang="en-US" sz="2200" i="1" dirty="0" err="1"/>
              <a:t>Check</a:t>
            </a:r>
            <a:r>
              <a:rPr lang="en-US" sz="2200" dirty="0"/>
              <a:t>)∧</a:t>
            </a:r>
            <a:r>
              <a:rPr lang="en-US" sz="2200" i="1" dirty="0"/>
              <a:t>To</a:t>
            </a:r>
            <a:r>
              <a:rPr lang="en-US" sz="2200" dirty="0"/>
              <a:t>(</a:t>
            </a:r>
            <a:r>
              <a:rPr lang="en-US" sz="2200" i="1" dirty="0" err="1"/>
              <a:t>x</a:t>
            </a:r>
            <a:r>
              <a:rPr lang="en-US" sz="2200" dirty="0" err="1"/>
              <a:t>,</a:t>
            </a:r>
            <a:r>
              <a:rPr lang="en-US" sz="2200" i="1" dirty="0" err="1"/>
              <a:t>Mary</a:t>
            </a:r>
            <a:r>
              <a:rPr lang="en-US" sz="2200" dirty="0"/>
              <a:t>) ∧</a:t>
            </a:r>
            <a:r>
              <a:rPr lang="en-US" sz="2200" i="1" dirty="0" err="1"/>
              <a:t>Ptrans</a:t>
            </a:r>
            <a:r>
              <a:rPr lang="en-US" sz="2200" dirty="0"/>
              <a:t>(</a:t>
            </a:r>
            <a:r>
              <a:rPr lang="en-US" sz="2200" i="1" dirty="0"/>
              <a:t>y</a:t>
            </a:r>
            <a:r>
              <a:rPr lang="en-US" sz="2200" dirty="0"/>
              <a:t>)∧</a:t>
            </a:r>
            <a:r>
              <a:rPr lang="en-US" sz="2200" i="1" dirty="0"/>
              <a:t>Actor</a:t>
            </a:r>
            <a:r>
              <a:rPr lang="en-US" sz="2200" dirty="0"/>
              <a:t>(</a:t>
            </a:r>
            <a:r>
              <a:rPr lang="en-US" sz="2200" i="1" dirty="0" err="1"/>
              <a:t>y</a:t>
            </a:r>
            <a:r>
              <a:rPr lang="en-US" sz="2200" dirty="0" err="1"/>
              <a:t>,</a:t>
            </a:r>
            <a:r>
              <a:rPr lang="en-US" sz="2200" i="1" dirty="0" err="1"/>
              <a:t>Waiter</a:t>
            </a:r>
            <a:r>
              <a:rPr lang="en-US" sz="2200" dirty="0"/>
              <a:t>)∧</a:t>
            </a:r>
            <a:r>
              <a:rPr lang="en-US" sz="2200" i="1" dirty="0"/>
              <a:t>Object</a:t>
            </a:r>
            <a:r>
              <a:rPr lang="en-US" sz="2200" dirty="0"/>
              <a:t>(</a:t>
            </a:r>
            <a:r>
              <a:rPr lang="en-US" sz="2200" i="1" dirty="0" err="1"/>
              <a:t>y</a:t>
            </a:r>
            <a:r>
              <a:rPr lang="en-US" sz="2200" dirty="0" err="1"/>
              <a:t>,</a:t>
            </a:r>
            <a:r>
              <a:rPr lang="en-US" sz="2200" i="1" dirty="0" err="1"/>
              <a:t>Check</a:t>
            </a:r>
            <a:r>
              <a:rPr lang="en-US" sz="2200" dirty="0"/>
              <a:t>)∧</a:t>
            </a:r>
            <a:r>
              <a:rPr lang="en-US" sz="2200" i="1" dirty="0"/>
              <a:t>To</a:t>
            </a:r>
            <a:r>
              <a:rPr lang="en-US" sz="2200" dirty="0"/>
              <a:t>(</a:t>
            </a:r>
            <a:r>
              <a:rPr lang="en-US" sz="2200" i="1" dirty="0" err="1"/>
              <a:t>y</a:t>
            </a:r>
            <a:r>
              <a:rPr lang="en-US" sz="2200" dirty="0" err="1"/>
              <a:t>,</a:t>
            </a:r>
            <a:r>
              <a:rPr lang="en-US" sz="2200" i="1" dirty="0" err="1"/>
              <a:t>Mary</a:t>
            </a:r>
            <a:r>
              <a:rPr lang="en-US" sz="2200" dirty="0"/>
              <a:t>)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07121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09DDC8-B351-7D48-8849-0C77FC3BE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1" y="-76200"/>
            <a:ext cx="8086117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D35F2D-7723-1446-B117-8413C159BF6F}"/>
              </a:ext>
            </a:extLst>
          </p:cNvPr>
          <p:cNvSpPr/>
          <p:nvPr/>
        </p:nvSpPr>
        <p:spPr>
          <a:xfrm>
            <a:off x="3488689" y="6414413"/>
            <a:ext cx="21666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http://</a:t>
            </a:r>
            <a:r>
              <a:rPr lang="en-US" sz="2200" dirty="0" err="1"/>
              <a:t>decomp.io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51731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B5FD-9ABF-F244-96D8-6C44341E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C630B-5C91-1346-BC0B-C12E77995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roles are abstract models of the role an argument plays in the event described by the predicate. </a:t>
            </a:r>
          </a:p>
          <a:p>
            <a:r>
              <a:rPr lang="en-US" dirty="0"/>
              <a:t>Thematic roles are a model of semantic roles based on a single finite list of roles. </a:t>
            </a:r>
          </a:p>
          <a:p>
            <a:r>
              <a:rPr lang="en-US" dirty="0"/>
              <a:t>Per-verb semantic role lists and proto-agent/proto-patient, are implemented in </a:t>
            </a:r>
            <a:r>
              <a:rPr lang="en-US" dirty="0" err="1"/>
              <a:t>PropBank</a:t>
            </a:r>
            <a:r>
              <a:rPr lang="en-US" dirty="0"/>
              <a:t> and </a:t>
            </a:r>
            <a:r>
              <a:rPr lang="en-US" dirty="0" err="1"/>
              <a:t>FrameNet</a:t>
            </a:r>
            <a:r>
              <a:rPr lang="en-US" dirty="0"/>
              <a:t>. </a:t>
            </a:r>
          </a:p>
          <a:p>
            <a:r>
              <a:rPr lang="en-US" dirty="0"/>
              <a:t>Semantic role labeling is the task of assigning semantic role labels to the constituents of a sentence. </a:t>
            </a:r>
          </a:p>
          <a:p>
            <a:r>
              <a:rPr lang="en-US" dirty="0"/>
              <a:t>Cool new research directions in finding event </a:t>
            </a:r>
            <a:r>
              <a:rPr lang="en-US" dirty="0" err="1"/>
              <a:t>primatives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85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8609-4605-3448-908F-FDE09439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and their 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36C2-6289-6A4E-9A28-CA0E26E73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purchasing </a:t>
            </a:r>
            <a:r>
              <a:rPr lang="en-US" dirty="0"/>
              <a:t>event and its participants can be described by a wide variety of surface forms.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XYZ corporation bought the stock.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They sold the stock to XYZ corporation.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stock was bought by XYZ corporation.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purchase of the stock by XYZ corporation...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stock purchase by XYZ corporation... </a:t>
            </a:r>
          </a:p>
          <a:p>
            <a:r>
              <a:rPr lang="en-US" dirty="0"/>
              <a:t>Commonality: there was a </a:t>
            </a:r>
            <a:r>
              <a:rPr lang="en-US" b="1" dirty="0"/>
              <a:t>purchase</a:t>
            </a:r>
            <a:r>
              <a:rPr lang="en-US" dirty="0"/>
              <a:t> event, the participants were </a:t>
            </a:r>
            <a:r>
              <a:rPr lang="en-US" b="1" dirty="0"/>
              <a:t>XYZ Corp</a:t>
            </a:r>
            <a:r>
              <a:rPr lang="en-US" dirty="0"/>
              <a:t> and some amount of </a:t>
            </a:r>
            <a:r>
              <a:rPr lang="en-US" b="1" dirty="0"/>
              <a:t>stock</a:t>
            </a:r>
            <a:r>
              <a:rPr lang="en-US" dirty="0"/>
              <a:t>, and </a:t>
            </a:r>
            <a:r>
              <a:rPr lang="en-US" b="1" dirty="0"/>
              <a:t>XYZ Corp </a:t>
            </a:r>
            <a:r>
              <a:rPr lang="en-US" dirty="0"/>
              <a:t>was </a:t>
            </a:r>
            <a:r>
              <a:rPr lang="en-US" b="1" dirty="0"/>
              <a:t>the buyer</a:t>
            </a:r>
            <a:r>
              <a:rPr lang="en-US" dirty="0"/>
              <a:t>.</a:t>
            </a:r>
          </a:p>
          <a:p>
            <a:r>
              <a:rPr lang="en-US" b="1" dirty="0"/>
              <a:t>Semantic Role Labels </a:t>
            </a:r>
            <a:r>
              <a:rPr lang="en-US" dirty="0"/>
              <a:t>give a shallow semantic representation of the event and its arguments. </a:t>
            </a:r>
          </a:p>
        </p:txBody>
      </p:sp>
    </p:spTree>
    <p:extLst>
      <p:ext uri="{BB962C8B-B14F-4D97-AF65-F5344CB8AC3E}">
        <p14:creationId xmlns:p14="http://schemas.microsoft.com/office/powerpoint/2010/main" val="172480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80763-819A-3E41-9E13-141583D89F43}"/>
              </a:ext>
            </a:extLst>
          </p:cNvPr>
          <p:cNvSpPr/>
          <p:nvPr/>
        </p:nvSpPr>
        <p:spPr>
          <a:xfrm>
            <a:off x="822960" y="2286000"/>
            <a:ext cx="7543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D1C96D-8295-6D4D-A582-507F59BD88B0}"/>
              </a:ext>
            </a:extLst>
          </p:cNvPr>
          <p:cNvSpPr/>
          <p:nvPr/>
        </p:nvSpPr>
        <p:spPr>
          <a:xfrm>
            <a:off x="822960" y="3243157"/>
            <a:ext cx="7543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E511D-579E-0643-AA86-171A251A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0F7B2-49A6-B14C-B474-F9E327AC9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 we discussed </a:t>
            </a:r>
            <a:r>
              <a:rPr lang="en-US" i="1" dirty="0"/>
              <a:t>neo-</a:t>
            </a:r>
            <a:r>
              <a:rPr lang="en-US" i="1" dirty="0" err="1"/>
              <a:t>Davidsonian</a:t>
            </a:r>
            <a:r>
              <a:rPr lang="en-US" i="1" dirty="0"/>
              <a:t> </a:t>
            </a:r>
            <a:r>
              <a:rPr lang="en-US" dirty="0"/>
              <a:t>event representations</a:t>
            </a:r>
            <a:r>
              <a:rPr lang="en-US" i="1" dirty="0"/>
              <a:t>.</a:t>
            </a:r>
            <a:endParaRPr lang="en-US" dirty="0"/>
          </a:p>
          <a:p>
            <a:r>
              <a:rPr lang="en-US" i="1" dirty="0"/>
              <a:t>Sasha broke the window</a:t>
            </a:r>
          </a:p>
          <a:p>
            <a:r>
              <a:rPr lang="en-US" dirty="0"/>
              <a:t>∃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y Breaking</a:t>
            </a:r>
            <a:r>
              <a:rPr lang="en-US" dirty="0"/>
              <a:t>(</a:t>
            </a:r>
            <a:r>
              <a:rPr lang="en-US" i="1" dirty="0"/>
              <a:t>e</a:t>
            </a:r>
            <a:r>
              <a:rPr lang="en-US" dirty="0"/>
              <a:t>) ∧ </a:t>
            </a:r>
            <a:r>
              <a:rPr lang="en-US" i="1" dirty="0"/>
              <a:t>Breaker</a:t>
            </a:r>
            <a:r>
              <a:rPr lang="en-US" dirty="0"/>
              <a:t>(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Sasha</a:t>
            </a:r>
            <a:r>
              <a:rPr lang="en-US" dirty="0"/>
              <a:t>) ∧</a:t>
            </a:r>
            <a:r>
              <a:rPr lang="en-US" i="1" dirty="0" err="1"/>
              <a:t>BrokenThing</a:t>
            </a:r>
            <a:r>
              <a:rPr lang="en-US" dirty="0"/>
              <a:t>(</a:t>
            </a:r>
            <a:r>
              <a:rPr lang="en-US" i="1" dirty="0" err="1"/>
              <a:t>e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)∧</a:t>
            </a:r>
            <a:r>
              <a:rPr lang="en-US" i="1" dirty="0"/>
              <a:t>Window</a:t>
            </a:r>
            <a:r>
              <a:rPr lang="en-US" dirty="0"/>
              <a:t>(</a:t>
            </a:r>
            <a:r>
              <a:rPr lang="en-US" i="1" dirty="0"/>
              <a:t>y</a:t>
            </a:r>
            <a:r>
              <a:rPr lang="en-US" dirty="0"/>
              <a:t>) </a:t>
            </a:r>
          </a:p>
          <a:p>
            <a:r>
              <a:rPr lang="en-US" i="1" dirty="0"/>
              <a:t>Pat opened the door.</a:t>
            </a:r>
          </a:p>
          <a:p>
            <a:r>
              <a:rPr lang="en-US" dirty="0"/>
              <a:t>∃</a:t>
            </a:r>
            <a:r>
              <a:rPr lang="en-US" i="1" dirty="0" err="1"/>
              <a:t>e</a:t>
            </a:r>
            <a:r>
              <a:rPr lang="en-US" dirty="0" err="1"/>
              <a:t>,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i="1" dirty="0"/>
              <a:t> Opening</a:t>
            </a:r>
            <a:r>
              <a:rPr lang="en-US" dirty="0"/>
              <a:t>(</a:t>
            </a:r>
            <a:r>
              <a:rPr lang="en-US" i="1" dirty="0"/>
              <a:t>e</a:t>
            </a:r>
            <a:r>
              <a:rPr lang="en-US" dirty="0"/>
              <a:t>)∧</a:t>
            </a:r>
            <a:r>
              <a:rPr lang="en-US" i="1" dirty="0"/>
              <a:t>Opener</a:t>
            </a:r>
            <a:r>
              <a:rPr lang="en-US" dirty="0"/>
              <a:t>(</a:t>
            </a:r>
            <a:r>
              <a:rPr lang="en-US" i="1" dirty="0" err="1"/>
              <a:t>e</a:t>
            </a:r>
            <a:r>
              <a:rPr lang="en-US" dirty="0" err="1"/>
              <a:t>,</a:t>
            </a:r>
            <a:r>
              <a:rPr lang="en-US" i="1" dirty="0" err="1"/>
              <a:t>Pat</a:t>
            </a:r>
            <a:r>
              <a:rPr lang="en-US" dirty="0"/>
              <a:t>) ∧</a:t>
            </a:r>
            <a:r>
              <a:rPr lang="en-US" i="1" dirty="0" err="1"/>
              <a:t>OpenedThing</a:t>
            </a:r>
            <a:r>
              <a:rPr lang="en-US" dirty="0"/>
              <a:t>(</a:t>
            </a:r>
            <a:r>
              <a:rPr lang="en-US" i="1" dirty="0" err="1"/>
              <a:t>e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)∧</a:t>
            </a:r>
            <a:r>
              <a:rPr lang="en-US" i="1" dirty="0"/>
              <a:t>Door</a:t>
            </a:r>
            <a:r>
              <a:rPr lang="en-US" dirty="0"/>
              <a:t>(</a:t>
            </a:r>
            <a:r>
              <a:rPr lang="en-US" i="1" dirty="0"/>
              <a:t>y</a:t>
            </a:r>
            <a:r>
              <a:rPr lang="en-US" dirty="0"/>
              <a:t>) </a:t>
            </a:r>
          </a:p>
          <a:p>
            <a:r>
              <a:rPr lang="en-US" dirty="0"/>
              <a:t>The </a:t>
            </a:r>
            <a:r>
              <a:rPr lang="en-US" b="1" dirty="0"/>
              <a:t>semantic role</a:t>
            </a:r>
            <a:r>
              <a:rPr lang="en-US" dirty="0"/>
              <a:t> of the subject of the </a:t>
            </a:r>
            <a:r>
              <a:rPr lang="en-US" b="1" i="1" dirty="0"/>
              <a:t>break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b="1" i="1" dirty="0"/>
              <a:t>Breaker</a:t>
            </a:r>
            <a:r>
              <a:rPr lang="en-US" i="1" dirty="0"/>
              <a:t> </a:t>
            </a:r>
            <a:endParaRPr lang="en-US" dirty="0"/>
          </a:p>
          <a:p>
            <a:r>
              <a:rPr lang="en-US" dirty="0"/>
              <a:t>The semantic of the subject of the </a:t>
            </a:r>
            <a:r>
              <a:rPr lang="en-US" b="1" i="1" dirty="0"/>
              <a:t>open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b="1" i="1" dirty="0"/>
              <a:t>Opener</a:t>
            </a:r>
            <a:endParaRPr lang="en-US" dirty="0"/>
          </a:p>
          <a:p>
            <a:r>
              <a:rPr lang="en-US" dirty="0"/>
              <a:t>These </a:t>
            </a:r>
            <a:r>
              <a:rPr lang="en-US" b="1" dirty="0"/>
              <a:t>deep roles </a:t>
            </a:r>
            <a:r>
              <a:rPr lang="en-US" dirty="0"/>
              <a:t>are specific to each event.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1050-8745-754B-BD6D-F8DEC138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Thematic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3A451-D632-2D44-883F-6759C57DA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Breakers</a:t>
            </a:r>
            <a:r>
              <a:rPr lang="en-US" dirty="0"/>
              <a:t> and </a:t>
            </a:r>
            <a:r>
              <a:rPr lang="en-US" i="1" dirty="0"/>
              <a:t>Openers</a:t>
            </a:r>
            <a:r>
              <a:rPr lang="en-US" dirty="0"/>
              <a:t> have something in common. They are both volitional actors, usually animate, and they have a direct causal responsibility for their events.</a:t>
            </a:r>
          </a:p>
          <a:p>
            <a:r>
              <a:rPr lang="en-US" b="1" dirty="0"/>
              <a:t>Thematic roles </a:t>
            </a:r>
            <a:r>
              <a:rPr lang="en-US" dirty="0"/>
              <a:t>are a way to capture this semantic commonality between these roles.  In this case, both </a:t>
            </a:r>
            <a:r>
              <a:rPr lang="en-US" i="1" dirty="0"/>
              <a:t>Breakers</a:t>
            </a:r>
            <a:r>
              <a:rPr lang="en-US" dirty="0"/>
              <a:t> and </a:t>
            </a:r>
            <a:r>
              <a:rPr lang="en-US" i="1" dirty="0"/>
              <a:t>Openers</a:t>
            </a:r>
            <a:r>
              <a:rPr lang="en-US" dirty="0"/>
              <a:t> fill the thematic role of AGENT.</a:t>
            </a:r>
          </a:p>
          <a:p>
            <a:r>
              <a:rPr lang="en-US" dirty="0"/>
              <a:t>AGENT is the thematic role that represents an abstract idea such as </a:t>
            </a:r>
            <a:r>
              <a:rPr lang="en-US" i="1" dirty="0"/>
              <a:t>volitional causation</a:t>
            </a:r>
            <a:r>
              <a:rPr lang="en-US" dirty="0"/>
              <a:t>.</a:t>
            </a:r>
          </a:p>
          <a:p>
            <a:r>
              <a:rPr lang="en-US" dirty="0" err="1"/>
              <a:t>BrokenThing</a:t>
            </a:r>
            <a:r>
              <a:rPr lang="en-US" dirty="0"/>
              <a:t> and </a:t>
            </a:r>
            <a:r>
              <a:rPr lang="en-US" dirty="0" err="1"/>
              <a:t>OpenedThing</a:t>
            </a:r>
            <a:r>
              <a:rPr lang="en-US" dirty="0"/>
              <a:t>, are both prototypically inanimate objects that are affected in some way by the action.  The semantic role for participant most directly affected by an event is THEME 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2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E4A3-64C9-2C43-B6F6-B8E43DE6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Thematic Roles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3B3F83-42D8-2F4F-B566-08EEF4A4A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231899"/>
              </p:ext>
            </p:extLst>
          </p:nvPr>
        </p:nvGraphicFramePr>
        <p:xfrm>
          <a:off x="822324" y="1846263"/>
          <a:ext cx="740727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276">
                  <a:extLst>
                    <a:ext uri="{9D8B030D-6E8A-4147-A177-3AD203B41FA5}">
                      <a16:colId xmlns:a16="http://schemas.microsoft.com/office/drawing/2014/main" val="2733798607"/>
                    </a:ext>
                  </a:extLst>
                </a:gridCol>
                <a:gridCol w="5333998">
                  <a:extLst>
                    <a:ext uri="{9D8B030D-6E8A-4147-A177-3AD203B41FA5}">
                      <a16:colId xmlns:a16="http://schemas.microsoft.com/office/drawing/2014/main" val="46010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Thematic Role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775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The volitional causer of an event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99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EXPERIENCER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The experiencer of an event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7453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The non-volitional causer of the event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38422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The participant most directly affected by an event 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60049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he end product of an event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44259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The proposition or content of a propositional event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505477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INSTRUMENT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An instrument used in an event</a:t>
                      </a:r>
                      <a:endParaRPr lang="en-US" dirty="0"/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79060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BENFICIARY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The beneficiary of an event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0167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The origin of the object of a transfer event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97270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The destination of an object of a transfer event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4312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96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E4A3-64C9-2C43-B6F6-B8E43DE6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Thematic Roles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3B3F83-42D8-2F4F-B566-08EEF4A4A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463623"/>
              </p:ext>
            </p:extLst>
          </p:nvPr>
        </p:nvGraphicFramePr>
        <p:xfrm>
          <a:off x="822324" y="1846263"/>
          <a:ext cx="7407274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276">
                  <a:extLst>
                    <a:ext uri="{9D8B030D-6E8A-4147-A177-3AD203B41FA5}">
                      <a16:colId xmlns:a16="http://schemas.microsoft.com/office/drawing/2014/main" val="2733798607"/>
                    </a:ext>
                  </a:extLst>
                </a:gridCol>
                <a:gridCol w="5333998">
                  <a:extLst>
                    <a:ext uri="{9D8B030D-6E8A-4147-A177-3AD203B41FA5}">
                      <a16:colId xmlns:a16="http://schemas.microsoft.com/office/drawing/2014/main" val="460102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Thematic Role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775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The player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kicked the ball.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0699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EXPERIENCER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Dan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has a cough and a fever.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7453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The coronavirus </a:t>
                      </a:r>
                      <a:r>
                        <a:rPr lang="en-US" i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spread rapidly through the country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38422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/>
                        <a:t>THEME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The wind blows 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debris</a:t>
                      </a:r>
                      <a:r>
                        <a:rPr lang="en-US" i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from the street into our yard</a:t>
                      </a:r>
                      <a:endParaRPr lang="en-US" i="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60049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city implemented </a:t>
                      </a:r>
                      <a:r>
                        <a:rPr lang="en-US" i="1" dirty="0">
                          <a:effectLst/>
                        </a:rPr>
                        <a:t>a stay-at-home policy for non-essential personnel</a:t>
                      </a:r>
                      <a:r>
                        <a:rPr lang="en-US" dirty="0">
                          <a:effectLst/>
                        </a:rPr>
                        <a:t> 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44259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Chris asked “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You met Rebecca at a supermarket?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”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505477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INSTRUMENT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He poached catfish, stunning them with 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 shocking device…</a:t>
                      </a:r>
                      <a:endParaRPr lang="en-US" i="1" dirty="0"/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79060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BENFICIARY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Joe makes hotel reservations for 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his boss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.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0167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 flew in 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from Boston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.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97270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 drove </a:t>
                      </a:r>
                      <a:r>
                        <a:rPr lang="en-US" i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to Portland.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43125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156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0597-7174-0240-BFB6-EDCCFCAC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 Alternation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E66DC-CF68-B847-ACE8-9F54DFA10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roles act as a shallow meaning representation that allow systems make simple inferences that aren’t possible from the surface string of words, or from the parse tree. </a:t>
            </a:r>
          </a:p>
          <a:p>
            <a:r>
              <a:rPr lang="en-US" dirty="0"/>
              <a:t>Arguments for verbs alternate in their positions, which makes pure surface analysis difficult. </a:t>
            </a:r>
          </a:p>
        </p:txBody>
      </p:sp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CE20C4D3-DBD8-8947-89DC-339E5A6E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28999"/>
            <a:ext cx="5164792" cy="34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32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833F-70EB-2D4C-B9ED-64FE6EAC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Thematic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32C1B-1F14-0947-B1F4-ED9F040D8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5012266"/>
          </a:xfrm>
        </p:spPr>
        <p:txBody>
          <a:bodyPr>
            <a:normAutofit/>
          </a:bodyPr>
          <a:lstStyle/>
          <a:p>
            <a:r>
              <a:rPr lang="en-US" dirty="0"/>
              <a:t>Analysis of thematic roles should be useful for handling verb alternation.  However, there is no single, standard set of thematic roles.  </a:t>
            </a:r>
          </a:p>
          <a:p>
            <a:r>
              <a:rPr lang="en-US" dirty="0"/>
              <a:t>And it’s quite difficult to come up with a formal definition for things like AGENT, THEME, or INSTRUMENT. </a:t>
            </a:r>
          </a:p>
          <a:p>
            <a:r>
              <a:rPr lang="en-US" dirty="0"/>
              <a:t>For example, there are two kinds of INSTRUMENTS, intermediary instruments that can appear as subjects and enabling instruments that cannot: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cook opened the jar with the new gadget. </a:t>
            </a:r>
            <a:br>
              <a:rPr lang="en-US" dirty="0"/>
            </a:br>
            <a:r>
              <a:rPr lang="en-US" dirty="0"/>
              <a:t>The new gadget opened the jar.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Shelly ate the sliced banana with a fork. </a:t>
            </a:r>
            <a:br>
              <a:rPr lang="en-US" dirty="0"/>
            </a:br>
            <a:r>
              <a:rPr lang="en-US" dirty="0"/>
              <a:t>*The fork ate the sliced banana. </a:t>
            </a:r>
          </a:p>
          <a:p>
            <a:r>
              <a:rPr lang="en-US" dirty="0"/>
              <a:t>Different theories of thematic roles treat these differently, which causes fragmentation across theories.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729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48651</TotalTime>
  <Words>1832</Words>
  <Application>Microsoft Macintosh PowerPoint</Application>
  <PresentationFormat>On-screen Show (4:3)</PresentationFormat>
  <Paragraphs>154</Paragraphs>
  <Slides>26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Helvetica Neue</vt:lpstr>
      <vt:lpstr>NimbusRomNo9L</vt:lpstr>
      <vt:lpstr>Times</vt:lpstr>
      <vt:lpstr>Retrospect</vt:lpstr>
      <vt:lpstr>Reminders</vt:lpstr>
      <vt:lpstr>Semantic Role Labeling</vt:lpstr>
      <vt:lpstr>Events and their Participants</vt:lpstr>
      <vt:lpstr>Semantic Roles</vt:lpstr>
      <vt:lpstr>Thematic Roles</vt:lpstr>
      <vt:lpstr>Thematic Roles</vt:lpstr>
      <vt:lpstr>Thematic Roles</vt:lpstr>
      <vt:lpstr>Verb Alternation</vt:lpstr>
      <vt:lpstr>Problems with Thematic Roles</vt:lpstr>
      <vt:lpstr>Generalized Semantic Roles</vt:lpstr>
      <vt:lpstr>PropBank</vt:lpstr>
      <vt:lpstr>PropBank Frame File</vt:lpstr>
      <vt:lpstr>PropBank Frame File</vt:lpstr>
      <vt:lpstr>PropBank Frame File</vt:lpstr>
      <vt:lpstr>ArgMs </vt:lpstr>
      <vt:lpstr>FrameNet</vt:lpstr>
      <vt:lpstr>Frames</vt:lpstr>
      <vt:lpstr>Frame Elements</vt:lpstr>
      <vt:lpstr>Lexical Units</vt:lpstr>
      <vt:lpstr>PowerPoint Presentation</vt:lpstr>
      <vt:lpstr>Semantic Role Labeling </vt:lpstr>
      <vt:lpstr>Primitive Decomposition of Predicates </vt:lpstr>
      <vt:lpstr>Conceptual dependency primitives </vt:lpstr>
      <vt:lpstr>Neo-Davidsonian Event with Primatives</vt:lpstr>
      <vt:lpstr>PowerPoint Presentation</vt:lpstr>
      <vt:lpstr>Conclusions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2009</cp:revision>
  <cp:lastPrinted>2019-03-11T19:00:46Z</cp:lastPrinted>
  <dcterms:created xsi:type="dcterms:W3CDTF">2009-06-12T17:14:38Z</dcterms:created>
  <dcterms:modified xsi:type="dcterms:W3CDTF">2020-04-06T16:37:17Z</dcterms:modified>
</cp:coreProperties>
</file>